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9144000"/>
  <p:embeddedFontLst>
    <p:embeddedFont>
      <p:font typeface="Garamond"/>
      <p:regular r:id="rId15"/>
      <p:bold r:id="rId16"/>
      <p:italic r:id="rId17"/>
      <p:boldItalic r:id="rId18"/>
    </p:embeddedFont>
    <p:embeddedFont>
      <p:font typeface="Palatino Linotype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bold.fntdata"/><Relationship Id="rId11" Type="http://schemas.openxmlformats.org/officeDocument/2006/relationships/slide" Target="slides/slide5.xml"/><Relationship Id="rId22" Type="http://schemas.openxmlformats.org/officeDocument/2006/relationships/font" Target="fonts/PalatinoLinotype-boldItalic.fntdata"/><Relationship Id="rId10" Type="http://schemas.openxmlformats.org/officeDocument/2006/relationships/slide" Target="slides/slide4.xml"/><Relationship Id="rId21" Type="http://schemas.openxmlformats.org/officeDocument/2006/relationships/font" Target="fonts/PalatinoLinotype-italic.fntdata"/><Relationship Id="rId13" Type="http://schemas.openxmlformats.org/officeDocument/2006/relationships/slide" Target="slides/slide7.xml"/><Relationship Id="rId24" Type="http://schemas.openxmlformats.org/officeDocument/2006/relationships/font" Target="fonts/Tahoma-bold.fntdata"/><Relationship Id="rId12" Type="http://schemas.openxmlformats.org/officeDocument/2006/relationships/slide" Target="slides/slide6.xml"/><Relationship Id="rId23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Garamond-regular.fntdata"/><Relationship Id="rId14" Type="http://schemas.openxmlformats.org/officeDocument/2006/relationships/slide" Target="slides/slide8.xml"/><Relationship Id="rId17" Type="http://schemas.openxmlformats.org/officeDocument/2006/relationships/font" Target="fonts/Garamond-italic.fntdata"/><Relationship Id="rId16" Type="http://schemas.openxmlformats.org/officeDocument/2006/relationships/font" Target="fonts/Garamond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PalatinoLinotype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Garamon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■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4pPr>
            <a:lvl5pPr indent="-317500" lvl="4" marL="22860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68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9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indent="-308610" lvl="4" marL="228600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8" name="Google Shape;8;p1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9" name="Google Shape;9;p1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" name="Google Shape;10;p1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5" name="Google Shape;15;p1"/>
            <p:cNvSpPr/>
            <p:nvPr/>
          </p:nvSpPr>
          <p:spPr>
            <a:xfrm>
              <a:off x="3322" y="1341"/>
              <a:ext cx="1825" cy="1537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0"/>
              <a:ext cx="5758" cy="1776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2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85" name="Google Shape;85;p12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6" name="Google Shape;86;p12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rect b="b" l="l" r="r" t="t"/>
                <a:pathLst>
                  <a:path extrusionOk="0" h="1671" w="288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rect b="b" l="l" r="r" t="t"/>
                <a:pathLst>
                  <a:path extrusionOk="0" h="811" w="1259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rect b="b" l="l" r="r" t="t"/>
                <a:pathLst>
                  <a:path extrusionOk="0" h="969" w="284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rect b="b" l="l" r="r" t="t"/>
                <a:pathLst>
                  <a:path extrusionOk="0" h="2085" w="3007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rect b="b" l="l" r="r" t="t"/>
                <a:pathLst>
                  <a:path extrusionOk="0" h="539" w="1248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91" name="Google Shape;91;p12"/>
            <p:cNvSpPr/>
            <p:nvPr/>
          </p:nvSpPr>
          <p:spPr>
            <a:xfrm>
              <a:off x="3322" y="1341"/>
              <a:ext cx="1825" cy="1537"/>
            </a:xfrm>
            <a:custGeom>
              <a:rect b="b" l="l" r="r" t="t"/>
              <a:pathLst>
                <a:path extrusionOk="0" h="1469" w="2296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0" y="0"/>
              <a:ext cx="5758" cy="1776"/>
            </a:xfrm>
            <a:custGeom>
              <a:rect b="b" l="l" r="r" t="t"/>
              <a:pathLst>
                <a:path extrusionOk="0" h="1906" w="574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93" name="Google Shape;93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0" y="17621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Palatino Linotype"/>
              <a:buNone/>
            </a:pPr>
            <a:r>
              <a:rPr b="1" i="0" lang="en-US" sz="3000" u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ESTRUCTURA DEL PROCESO PENAL COMÚN</a:t>
            </a:r>
            <a:br>
              <a:rPr b="1" i="0" lang="en-US" sz="3100" u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1" i="0" lang="en-US" sz="2500" u="none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 EL NUEVO CÓDIGO PROCESAL PENAL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314325" y="2943225"/>
            <a:ext cx="2519362" cy="954087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INVEST. PREPARATORIA A CARGO DEL FISCAL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3409950" y="2871787"/>
            <a:ext cx="2543175" cy="122872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FASE INTERMEDIA A CARGO DEL JUEZ DE LA INVESTIG. PREPARATORIA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6362700" y="2909887"/>
            <a:ext cx="2484437" cy="67945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FASE  DE JUZGAMIENTO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241300" y="4781550"/>
            <a:ext cx="1727200" cy="714375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Diligencias Preliminares</a:t>
            </a:r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>
            <a:off x="2617787" y="4494212"/>
            <a:ext cx="0" cy="180022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4" name="Google Shape;114;p14"/>
          <p:cNvCxnSpPr/>
          <p:nvPr/>
        </p:nvCxnSpPr>
        <p:spPr>
          <a:xfrm>
            <a:off x="1609725" y="4494212"/>
            <a:ext cx="100806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5" name="Google Shape;115;p14"/>
          <p:cNvSpPr txBox="1"/>
          <p:nvPr/>
        </p:nvSpPr>
        <p:spPr>
          <a:xfrm>
            <a:off x="98425" y="5880100"/>
            <a:ext cx="1871662" cy="714375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Investigación Preparatoria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619375" y="1830387"/>
            <a:ext cx="3598862" cy="2301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Arial Black"/>
              </a:rPr>
              <a:t>FASES </a:t>
            </a:r>
          </a:p>
        </p:txBody>
      </p:sp>
      <p:sp>
        <p:nvSpPr>
          <p:cNvPr id="117" name="Google Shape;117;p14"/>
          <p:cNvSpPr txBox="1"/>
          <p:nvPr/>
        </p:nvSpPr>
        <p:spPr>
          <a:xfrm>
            <a:off x="2330450" y="1685925"/>
            <a:ext cx="4248150" cy="514350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18" name="Google Shape;118;p14"/>
          <p:cNvCxnSpPr/>
          <p:nvPr/>
        </p:nvCxnSpPr>
        <p:spPr>
          <a:xfrm rot="10800000">
            <a:off x="1609725" y="4133850"/>
            <a:ext cx="0" cy="360362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9" name="Google Shape;119;p14"/>
          <p:cNvCxnSpPr/>
          <p:nvPr/>
        </p:nvCxnSpPr>
        <p:spPr>
          <a:xfrm rot="10800000">
            <a:off x="2041525" y="5070475"/>
            <a:ext cx="57626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120" name="Google Shape;120;p14"/>
          <p:cNvCxnSpPr/>
          <p:nvPr/>
        </p:nvCxnSpPr>
        <p:spPr>
          <a:xfrm rot="10800000">
            <a:off x="2041525" y="6294437"/>
            <a:ext cx="57626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121" name="Google Shape;121;p14"/>
          <p:cNvCxnSpPr/>
          <p:nvPr/>
        </p:nvCxnSpPr>
        <p:spPr>
          <a:xfrm>
            <a:off x="1393825" y="2478087"/>
            <a:ext cx="640873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2" name="Google Shape;122;p14"/>
          <p:cNvCxnSpPr/>
          <p:nvPr/>
        </p:nvCxnSpPr>
        <p:spPr>
          <a:xfrm>
            <a:off x="4418012" y="2117725"/>
            <a:ext cx="0" cy="360362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3" name="Google Shape;123;p14"/>
          <p:cNvCxnSpPr/>
          <p:nvPr/>
        </p:nvCxnSpPr>
        <p:spPr>
          <a:xfrm>
            <a:off x="1393825" y="2478087"/>
            <a:ext cx="0" cy="4318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124" name="Google Shape;124;p14"/>
          <p:cNvCxnSpPr/>
          <p:nvPr/>
        </p:nvCxnSpPr>
        <p:spPr>
          <a:xfrm>
            <a:off x="7788275" y="2478087"/>
            <a:ext cx="0" cy="360362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cxnSp>
        <p:nvCxnSpPr>
          <p:cNvPr id="125" name="Google Shape;125;p14"/>
          <p:cNvCxnSpPr/>
          <p:nvPr/>
        </p:nvCxnSpPr>
        <p:spPr>
          <a:xfrm>
            <a:off x="4418012" y="2478087"/>
            <a:ext cx="0" cy="287337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sp>
        <p:nvSpPr>
          <p:cNvPr id="126" name="Google Shape;126;p14"/>
          <p:cNvSpPr txBox="1"/>
          <p:nvPr/>
        </p:nvSpPr>
        <p:spPr>
          <a:xfrm>
            <a:off x="2906712" y="5070475"/>
            <a:ext cx="3527425" cy="1019175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-"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Sobreseimiento	                                                                               - Acusación		                   - Audiencia Preliminar</a:t>
            </a:r>
            <a:endParaRPr/>
          </a:p>
        </p:txBody>
      </p:sp>
      <p:cxnSp>
        <p:nvCxnSpPr>
          <p:cNvPr id="127" name="Google Shape;127;p14"/>
          <p:cNvCxnSpPr/>
          <p:nvPr/>
        </p:nvCxnSpPr>
        <p:spPr>
          <a:xfrm>
            <a:off x="4427537" y="4221162"/>
            <a:ext cx="0" cy="6477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sm" w="sm" type="triangle"/>
          </a:ln>
        </p:spPr>
      </p:cxnSp>
      <p:sp>
        <p:nvSpPr>
          <p:cNvPr id="128" name="Google Shape;128;p14"/>
          <p:cNvSpPr txBox="1"/>
          <p:nvPr/>
        </p:nvSpPr>
        <p:spPr>
          <a:xfrm>
            <a:off x="6588125" y="5373687"/>
            <a:ext cx="1042987" cy="409575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Juicio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7812087" y="5373687"/>
            <a:ext cx="965200" cy="409575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Fallo</a:t>
            </a:r>
            <a:endParaRPr/>
          </a:p>
        </p:txBody>
      </p:sp>
      <p:cxnSp>
        <p:nvCxnSpPr>
          <p:cNvPr id="130" name="Google Shape;130;p14"/>
          <p:cNvCxnSpPr/>
          <p:nvPr/>
        </p:nvCxnSpPr>
        <p:spPr>
          <a:xfrm>
            <a:off x="7596187" y="4725987"/>
            <a:ext cx="504825" cy="57626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31" name="Google Shape;131;p14"/>
          <p:cNvCxnSpPr/>
          <p:nvPr/>
        </p:nvCxnSpPr>
        <p:spPr>
          <a:xfrm flipH="1">
            <a:off x="7019925" y="4725987"/>
            <a:ext cx="576262" cy="57626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32" name="Google Shape;132;p14"/>
          <p:cNvSpPr txBox="1"/>
          <p:nvPr/>
        </p:nvSpPr>
        <p:spPr>
          <a:xfrm>
            <a:off x="6443662" y="4005262"/>
            <a:ext cx="2376487" cy="714375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 Enjuiciamiento</a:t>
            </a:r>
            <a:endParaRPr/>
          </a:p>
        </p:txBody>
      </p:sp>
      <p:cxnSp>
        <p:nvCxnSpPr>
          <p:cNvPr id="133" name="Google Shape;133;p14"/>
          <p:cNvCxnSpPr/>
          <p:nvPr/>
        </p:nvCxnSpPr>
        <p:spPr>
          <a:xfrm>
            <a:off x="7596187" y="3573462"/>
            <a:ext cx="0" cy="28892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sm" w="sm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/>
          <p:nvPr>
            <p:ph type="ctrTitle"/>
          </p:nvPr>
        </p:nvSpPr>
        <p:spPr>
          <a:xfrm>
            <a:off x="0" y="404812"/>
            <a:ext cx="9144000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500"/>
              <a:buFont typeface="Garamond"/>
              <a:buNone/>
            </a:pPr>
            <a:r>
              <a:rPr b="1" i="0" lang="en-US" sz="3500" u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INVESTIGACIÓN PRELIMINAR</a:t>
            </a:r>
            <a:endParaRPr/>
          </a:p>
        </p:txBody>
      </p:sp>
      <p:sp>
        <p:nvSpPr>
          <p:cNvPr id="139" name="Google Shape;139;p15"/>
          <p:cNvSpPr txBox="1"/>
          <p:nvPr>
            <p:ph idx="1" type="subTitle"/>
          </p:nvPr>
        </p:nvSpPr>
        <p:spPr>
          <a:xfrm>
            <a:off x="468312" y="1628775"/>
            <a:ext cx="80645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0" i="0" lang="en-US" sz="3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 inicia con la interposición de la </a:t>
            </a:r>
            <a:r>
              <a:rPr b="0" i="0" lang="en-US" sz="30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denuncia</a:t>
            </a:r>
            <a:r>
              <a:rPr b="0" i="0" lang="en-US" sz="3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, que se presenta ante la autoridad Fiscal o Policial, o cuando tales autoridades proceden de oficio.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/>
        </p:nvSpPr>
        <p:spPr>
          <a:xfrm>
            <a:off x="2268537" y="2060575"/>
            <a:ext cx="1655762" cy="101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Diligencias Preliminares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Art. 330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2201862" y="3684587"/>
            <a:ext cx="1800225" cy="1625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Realiza actividades de investigación urgentes e inaplazables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4500562" y="2060575"/>
            <a:ext cx="4392612" cy="101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Calificación Fiscal de la Denuncia, del Informe Policial o de las Diligencias Preliminares.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4500562" y="3644900"/>
            <a:ext cx="4392612" cy="254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Formalizar investigación preparatoria.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Archivo de la Investigación 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Denuncia.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Archivo Provisional de lo actuado.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Reserva Provisional.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Aplicación  del principio de  oportunidad o acuerdo reparatorio.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Formulación directa de acusación.</a:t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 rot="5400000">
            <a:off x="4250531" y="-2632868"/>
            <a:ext cx="431800" cy="8640762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1908175" y="1016000"/>
            <a:ext cx="5553075" cy="44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300"/>
              <a:buFont typeface="Garamond"/>
              <a:buNone/>
            </a:pPr>
            <a:r>
              <a:rPr b="1" i="0" lang="en-US" sz="2300" u="sng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DIRECCIÓN Y CONTROL DEL FISCAL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395287" y="5876925"/>
            <a:ext cx="2352675" cy="43656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Actuación Policial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0" y="333375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Garamond"/>
              <a:buNone/>
            </a:pPr>
            <a:r>
              <a:rPr b="1" i="0" lang="en-US" sz="3200" u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INVESTIGACIÓN PRELIMINAR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4067175" y="1628775"/>
            <a:ext cx="9366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60 días 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179387" y="2276475"/>
            <a:ext cx="1692275" cy="40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DENUNCIA</a:t>
            </a:r>
            <a:endParaRPr/>
          </a:p>
        </p:txBody>
      </p:sp>
      <p:cxnSp>
        <p:nvCxnSpPr>
          <p:cNvPr id="154" name="Google Shape;154;p16"/>
          <p:cNvCxnSpPr/>
          <p:nvPr/>
        </p:nvCxnSpPr>
        <p:spPr>
          <a:xfrm>
            <a:off x="3924300" y="2492375"/>
            <a:ext cx="57626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55" name="Google Shape;155;p16"/>
          <p:cNvCxnSpPr/>
          <p:nvPr/>
        </p:nvCxnSpPr>
        <p:spPr>
          <a:xfrm>
            <a:off x="6659562" y="3068637"/>
            <a:ext cx="0" cy="50482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56" name="Google Shape;156;p16"/>
          <p:cNvCxnSpPr/>
          <p:nvPr/>
        </p:nvCxnSpPr>
        <p:spPr>
          <a:xfrm>
            <a:off x="3044825" y="3108325"/>
            <a:ext cx="0" cy="503237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57" name="Google Shape;157;p16"/>
          <p:cNvCxnSpPr/>
          <p:nvPr/>
        </p:nvCxnSpPr>
        <p:spPr>
          <a:xfrm flipH="1" rot="10800000">
            <a:off x="1908175" y="5372100"/>
            <a:ext cx="1079500" cy="50482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1908175" y="2492375"/>
            <a:ext cx="36036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/>
        </p:nvSpPr>
        <p:spPr>
          <a:xfrm>
            <a:off x="5580062" y="1773237"/>
            <a:ext cx="1944687" cy="110648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Archivo de la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Investigación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Preliminar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323850" y="1196975"/>
            <a:ext cx="4572000" cy="254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AutoNum type="alphaLcParenR"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El hecho denunciado no constituya   delito.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b) El hecho denunciado  no es justiciable   penalmente.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c) El hecho denunciado ha incurrido en  causa de extinción de la acción penal.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d) El hecho denunciado carezca de indicios   reveladores de la existencia de un delito.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5148262" y="1052512"/>
            <a:ext cx="28606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Sin control jurisdiccional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7596187" y="1844675"/>
            <a:ext cx="7477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5 días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311150" y="3959225"/>
            <a:ext cx="1511300" cy="7715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Recurso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 Queja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1966912" y="3976687"/>
            <a:ext cx="6937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b="0" i="0" lang="en-US" sz="1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5 días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3059112" y="4005262"/>
            <a:ext cx="110648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0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Fiscal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0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Superior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5207000" y="3886200"/>
            <a:ext cx="3529012" cy="1320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Declarar Fundado el recurso.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Formalice y continúe con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la Investigación Preparatoria.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Confirmar el recurso.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1042987" y="26035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Garamond"/>
              <a:buNone/>
            </a:pPr>
            <a:r>
              <a:rPr b="1" i="0" lang="en-US" sz="2400" u="sng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ARCHIVO DE LA INVESTIGACIÓN PRELIMINAR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179387" y="5445125"/>
            <a:ext cx="8713787" cy="7747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Por Excepción y si se aportan nuevos elementos de convicción,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el archivo fiscal se reapertura.</a:t>
            </a:r>
            <a:endParaRPr/>
          </a:p>
        </p:txBody>
      </p:sp>
      <p:cxnSp>
        <p:nvCxnSpPr>
          <p:cNvPr id="173" name="Google Shape;173;p17"/>
          <p:cNvCxnSpPr/>
          <p:nvPr/>
        </p:nvCxnSpPr>
        <p:spPr>
          <a:xfrm>
            <a:off x="7524750" y="2349500"/>
            <a:ext cx="93503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74" name="Google Shape;174;p17"/>
          <p:cNvCxnSpPr/>
          <p:nvPr/>
        </p:nvCxnSpPr>
        <p:spPr>
          <a:xfrm>
            <a:off x="1822450" y="4391025"/>
            <a:ext cx="115252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75" name="Google Shape;175;p17"/>
          <p:cNvCxnSpPr/>
          <p:nvPr/>
        </p:nvCxnSpPr>
        <p:spPr>
          <a:xfrm>
            <a:off x="4932362" y="2349500"/>
            <a:ext cx="50323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76" name="Google Shape;176;p17"/>
          <p:cNvCxnSpPr/>
          <p:nvPr/>
        </p:nvCxnSpPr>
        <p:spPr>
          <a:xfrm flipH="1" rot="10800000">
            <a:off x="4198937" y="4102100"/>
            <a:ext cx="1008062" cy="28892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77" name="Google Shape;177;p17"/>
          <p:cNvCxnSpPr/>
          <p:nvPr/>
        </p:nvCxnSpPr>
        <p:spPr>
          <a:xfrm>
            <a:off x="4198937" y="4391025"/>
            <a:ext cx="100806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78" name="Google Shape;178;p17"/>
          <p:cNvCxnSpPr/>
          <p:nvPr/>
        </p:nvCxnSpPr>
        <p:spPr>
          <a:xfrm>
            <a:off x="4198937" y="4391025"/>
            <a:ext cx="1008062" cy="57626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>
            <p:ph type="ctrTitle"/>
          </p:nvPr>
        </p:nvSpPr>
        <p:spPr>
          <a:xfrm>
            <a:off x="0" y="188912"/>
            <a:ext cx="9144000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500"/>
              <a:buFont typeface="Garamond"/>
              <a:buNone/>
            </a:pPr>
            <a:r>
              <a:rPr b="1" i="0" lang="en-US" sz="3500" u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INVESTIGACIÓN PREPARATORIA</a:t>
            </a:r>
            <a:endParaRPr/>
          </a:p>
        </p:txBody>
      </p:sp>
      <p:sp>
        <p:nvSpPr>
          <p:cNvPr id="184" name="Google Shape;184;p18"/>
          <p:cNvSpPr txBox="1"/>
          <p:nvPr>
            <p:ph idx="1" type="subTitle"/>
          </p:nvPr>
        </p:nvSpPr>
        <p:spPr>
          <a:xfrm>
            <a:off x="250825" y="1125537"/>
            <a:ext cx="8642350" cy="547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Es la </a:t>
            </a:r>
            <a:r>
              <a:rPr b="0" i="0" lang="en-US" sz="280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primera etapa del proceso penal en la cual el Fiscal con apoyo de la Policía realiza la búsqueda de información y la concretización de los actos de investigación que conducen a determinar</a:t>
            </a: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luego de una valoración objetiva e imparcial: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 b="0" i="0" sz="10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1° </a:t>
            </a:r>
            <a:r>
              <a:rPr b="0" i="0" lang="en-US" sz="280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si existen suficientes elementos que justifiquen la formalización y continuación de la investigación preparatoria o que justifiquen el archivo definitivo de la causa, y</a:t>
            </a: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 b="0" i="0" sz="10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2° </a:t>
            </a:r>
            <a:r>
              <a:rPr b="0" i="0" lang="en-US" sz="280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si la búsqueda de información se encuentra perfilada a determinar si existe o no suficientes elementos que justifiquen una acusación o una solicitud de sobreseimiento</a:t>
            </a: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/>
        </p:nvSpPr>
        <p:spPr>
          <a:xfrm>
            <a:off x="0" y="260350"/>
            <a:ext cx="9144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Garamond"/>
              <a:buNone/>
            </a:pPr>
            <a:r>
              <a:rPr b="1" i="0" lang="en-US" sz="2800" u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INVESTIGACIÓN PREPARATORIA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3419475" y="1196975"/>
            <a:ext cx="2376487" cy="14414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Formalización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 Continuación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 la Investigación Preparatoria</a:t>
            </a:r>
            <a:r>
              <a:rPr b="0" i="0" lang="en-US" sz="18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6588125" y="1196975"/>
            <a:ext cx="1798637" cy="1320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Diligencias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 la Investigación Preparatoria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6227762" y="2997200"/>
            <a:ext cx="2447925" cy="101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recolectar medios de prueba de cargo y de descargo.</a:t>
            </a:r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2916237" y="3068637"/>
            <a:ext cx="3024187" cy="254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Efectos</a:t>
            </a: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Suspensión del curso de la prescripción de la acción penal.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Iniciada la investigación, sólo podrá ser archivada por decisión judicial. </a:t>
            </a:r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6227762" y="4365625"/>
            <a:ext cx="2447925" cy="1930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0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Evidencia una investigación mas amplia y a la vez complementaria de la investigación preliminar.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179387" y="1268412"/>
            <a:ext cx="2520950" cy="34512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Indicios reveladores de la  existencia de un delito.</a:t>
            </a:r>
            <a:endParaRPr/>
          </a:p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Char char="•"/>
            </a:pPr>
            <a:r>
              <a:rPr b="0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Acción penal no ha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0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prescrito.</a:t>
            </a:r>
            <a:endParaRPr/>
          </a:p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Char char="•"/>
            </a:pPr>
            <a:r>
              <a:rPr b="0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Individualización del  imputado.</a:t>
            </a:r>
            <a:endParaRPr/>
          </a:p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Char char="•"/>
            </a:pPr>
            <a:r>
              <a:rPr b="0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Satisfacción de requisitos de procedibilidad.</a:t>
            </a:r>
            <a:endParaRPr/>
          </a:p>
        </p:txBody>
      </p:sp>
      <p:cxnSp>
        <p:nvCxnSpPr>
          <p:cNvPr id="196" name="Google Shape;196;p19"/>
          <p:cNvCxnSpPr/>
          <p:nvPr/>
        </p:nvCxnSpPr>
        <p:spPr>
          <a:xfrm>
            <a:off x="7451725" y="4005262"/>
            <a:ext cx="0" cy="35877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97" name="Google Shape;197;p19"/>
          <p:cNvCxnSpPr/>
          <p:nvPr/>
        </p:nvCxnSpPr>
        <p:spPr>
          <a:xfrm>
            <a:off x="4427537" y="2636837"/>
            <a:ext cx="0" cy="431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98" name="Google Shape;198;p19"/>
          <p:cNvCxnSpPr/>
          <p:nvPr/>
        </p:nvCxnSpPr>
        <p:spPr>
          <a:xfrm>
            <a:off x="2700337" y="1844675"/>
            <a:ext cx="71913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99" name="Google Shape;199;p19"/>
          <p:cNvCxnSpPr/>
          <p:nvPr/>
        </p:nvCxnSpPr>
        <p:spPr>
          <a:xfrm>
            <a:off x="5795962" y="1844675"/>
            <a:ext cx="64928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00" name="Google Shape;200;p19"/>
          <p:cNvCxnSpPr/>
          <p:nvPr/>
        </p:nvCxnSpPr>
        <p:spPr>
          <a:xfrm>
            <a:off x="7451725" y="2565400"/>
            <a:ext cx="0" cy="35877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title"/>
          </p:nvPr>
        </p:nvSpPr>
        <p:spPr>
          <a:xfrm>
            <a:off x="0" y="274637"/>
            <a:ext cx="9144000" cy="8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aramond"/>
              <a:buNone/>
            </a:pPr>
            <a:r>
              <a:rPr b="1" i="0" lang="en-US" sz="3000" u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LA FUNCIÓN DEL JUEZ DE LA </a:t>
            </a:r>
            <a:br>
              <a:rPr b="1" i="0" lang="en-US" sz="3000" u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3000" u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INVESTIGACIÓN PREPARATORIA</a:t>
            </a:r>
            <a:endParaRPr/>
          </a:p>
        </p:txBody>
      </p:sp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250825" y="2492375"/>
            <a:ext cx="8569325" cy="381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60"/>
              <a:buFont typeface="Noto Sans Symbols"/>
              <a:buChar char="⮚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Decide el apersonamiento de las partes en el proceso.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60"/>
              <a:buFont typeface="Noto Sans Symbols"/>
              <a:buChar char="⮚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 pedido del Fiscal o las partes, dicta las medidas cautelares o coercitivas.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60"/>
              <a:buFont typeface="Noto Sans Symbols"/>
              <a:buChar char="⮚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 pronuncia sobre la actuación de determinadas diligencias.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60"/>
              <a:buFont typeface="Noto Sans Symbols"/>
              <a:buChar char="⮚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Dirige la audiencia en donde se decide los pedidos formulados por las partes.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60"/>
              <a:buFont typeface="Noto Sans Symbols"/>
              <a:buChar char="⮚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Decide la actuación de la prueba anticipada.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60"/>
              <a:buFont typeface="Noto Sans Symbols"/>
              <a:buChar char="⮚"/>
            </a:pPr>
            <a:r>
              <a:rPr b="0" i="0" lang="en-US" sz="28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Dicta la resolución de sobreseimiento del proceso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250825" y="1412875"/>
            <a:ext cx="8569325" cy="8064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Cumple funciones de garantía para efecto de las decisiones más importantes que se dictan durante dicha etapa. Entre las principales: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0" y="274637"/>
            <a:ext cx="91440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Garamond"/>
              <a:buNone/>
            </a:pPr>
            <a:r>
              <a:rPr b="1" i="0" lang="en-US" sz="3000" u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CONCLUSIÓN DE LA INVESTIGACIÓN PREPARATORIA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5797550" y="1771650"/>
            <a:ext cx="2736850" cy="7715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Por cumplimiento de su  objeto.</a:t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468312" y="2708275"/>
            <a:ext cx="4365625" cy="71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CONCLUSIÓN DE LA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r>
              <a:rPr b="1" i="0" lang="en-US" sz="20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INVESTIGACIÓN PREPARATORIA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395287" y="4724400"/>
            <a:ext cx="8056562" cy="8318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rPr b="0" i="0" lang="en-US" sz="24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La discrepancia entre el Fiscal y las partes sobre el vencimiento del plazo la resuelve el Juez.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5797550" y="3284537"/>
            <a:ext cx="2663825" cy="7715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None/>
            </a:pPr>
            <a:r>
              <a:rPr b="1" i="0" lang="en-US" sz="220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Por vencimiento del  plazo.</a:t>
            </a:r>
            <a:endParaRPr/>
          </a:p>
        </p:txBody>
      </p:sp>
      <p:cxnSp>
        <p:nvCxnSpPr>
          <p:cNvPr id="217" name="Google Shape;217;p21"/>
          <p:cNvCxnSpPr/>
          <p:nvPr/>
        </p:nvCxnSpPr>
        <p:spPr>
          <a:xfrm flipH="1" rot="10800000">
            <a:off x="4860925" y="2060575"/>
            <a:ext cx="936625" cy="93662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18" name="Google Shape;218;p21"/>
          <p:cNvCxnSpPr/>
          <p:nvPr/>
        </p:nvCxnSpPr>
        <p:spPr>
          <a:xfrm>
            <a:off x="4860925" y="2997200"/>
            <a:ext cx="936625" cy="647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